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62" r:id="rId5"/>
    <p:sldId id="321" r:id="rId6"/>
    <p:sldId id="293" r:id="rId7"/>
    <p:sldId id="309" r:id="rId8"/>
    <p:sldId id="323" r:id="rId9"/>
    <p:sldId id="315" r:id="rId10"/>
    <p:sldId id="311" r:id="rId11"/>
    <p:sldId id="316" r:id="rId12"/>
    <p:sldId id="324" r:id="rId13"/>
    <p:sldId id="310" r:id="rId14"/>
    <p:sldId id="322" r:id="rId15"/>
    <p:sldId id="325" r:id="rId16"/>
    <p:sldId id="298" r:id="rId17"/>
    <p:sldId id="317" r:id="rId18"/>
    <p:sldId id="296" r:id="rId19"/>
    <p:sldId id="326" r:id="rId20"/>
    <p:sldId id="318" r:id="rId21"/>
    <p:sldId id="304" r:id="rId22"/>
    <p:sldId id="319" r:id="rId23"/>
    <p:sldId id="320" r:id="rId24"/>
    <p:sldId id="306" r:id="rId25"/>
    <p:sldId id="291" r:id="rId26"/>
    <p:sldId id="286" r:id="rId27"/>
    <p:sldId id="301" r:id="rId28"/>
    <p:sldId id="302" r:id="rId29"/>
    <p:sldId id="303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9279C0-3ECE-76D0-26DD-5971BA167C39}" name="Baeriswyl Michelle" initials="MB" userId="S::m.baeriswyl@bfu.ch::7dbe6026-e9b7-4e33-982d-84db899c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8E"/>
    <a:srgbClr val="286078"/>
    <a:srgbClr val="6EB2D0"/>
    <a:srgbClr val="52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77768" autoAdjust="0"/>
  </p:normalViewPr>
  <p:slideViewPr>
    <p:cSldViewPr showGuides="1">
      <p:cViewPr varScale="1">
        <p:scale>
          <a:sx n="91" d="100"/>
          <a:sy n="91" d="100"/>
        </p:scale>
        <p:origin x="314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8CF2A82-7691-41E5-9D2D-91CA36660B70}"/>
    <pc:docChg chg="custSel modSld">
      <pc:chgData name="Baeriswyl Michelle" userId="7dbe6026-e9b7-4e33-982d-84db899c07af" providerId="ADAL" clId="{D8CF2A82-7691-41E5-9D2D-91CA36660B70}" dt="2024-09-19T11:04:40.697" v="57" actId="1038"/>
      <pc:docMkLst>
        <pc:docMk/>
      </pc:docMkLst>
      <pc:sldChg chg="addSp delSp modSp mod">
        <pc:chgData name="Baeriswyl Michelle" userId="7dbe6026-e9b7-4e33-982d-84db899c07af" providerId="ADAL" clId="{D8CF2A82-7691-41E5-9D2D-91CA36660B70}" dt="2024-09-19T10:57:31.106" v="50" actId="1037"/>
        <pc:sldMkLst>
          <pc:docMk/>
          <pc:sldMk cId="1433643577" sldId="293"/>
        </pc:sldMkLst>
        <pc:picChg chg="del">
          <ac:chgData name="Baeriswyl Michelle" userId="7dbe6026-e9b7-4e33-982d-84db899c07af" providerId="ADAL" clId="{D8CF2A82-7691-41E5-9D2D-91CA36660B70}" dt="2024-09-19T10:57:27.467" v="5" actId="478"/>
          <ac:picMkLst>
            <pc:docMk/>
            <pc:sldMk cId="1433643577" sldId="293"/>
            <ac:picMk id="3" creationId="{7CBC28D3-3506-78F0-C01E-ECA0B4342E94}"/>
          </ac:picMkLst>
        </pc:picChg>
        <pc:picChg chg="add mod">
          <ac:chgData name="Baeriswyl Michelle" userId="7dbe6026-e9b7-4e33-982d-84db899c07af" providerId="ADAL" clId="{D8CF2A82-7691-41E5-9D2D-91CA36660B70}" dt="2024-09-19T10:57:31.106" v="50" actId="1037"/>
          <ac:picMkLst>
            <pc:docMk/>
            <pc:sldMk cId="1433643577" sldId="293"/>
            <ac:picMk id="4" creationId="{C5C14901-B6C2-FAB7-96A9-7587F5F8C71D}"/>
          </ac:picMkLst>
        </pc:picChg>
      </pc:sldChg>
      <pc:sldChg chg="modSp mod">
        <pc:chgData name="Baeriswyl Michelle" userId="7dbe6026-e9b7-4e33-982d-84db899c07af" providerId="ADAL" clId="{D8CF2A82-7691-41E5-9D2D-91CA36660B70}" dt="2024-09-19T11:04:40.697" v="57" actId="1038"/>
        <pc:sldMkLst>
          <pc:docMk/>
          <pc:sldMk cId="2897957964" sldId="301"/>
        </pc:sldMkLst>
        <pc:spChg chg="mod">
          <ac:chgData name="Baeriswyl Michelle" userId="7dbe6026-e9b7-4e33-982d-84db899c07af" providerId="ADAL" clId="{D8CF2A82-7691-41E5-9D2D-91CA36660B70}" dt="2024-09-19T11:04:38.247" v="56" actId="14100"/>
          <ac:spMkLst>
            <pc:docMk/>
            <pc:sldMk cId="2897957964" sldId="301"/>
            <ac:spMk id="3" creationId="{00000000-0000-0000-0000-000000000000}"/>
          </ac:spMkLst>
        </pc:spChg>
        <pc:picChg chg="mod">
          <ac:chgData name="Baeriswyl Michelle" userId="7dbe6026-e9b7-4e33-982d-84db899c07af" providerId="ADAL" clId="{D8CF2A82-7691-41E5-9D2D-91CA36660B70}" dt="2024-09-19T11:04:40.697" v="57" actId="1038"/>
          <ac:picMkLst>
            <pc:docMk/>
            <pc:sldMk cId="2897957964" sldId="301"/>
            <ac:picMk id="5" creationId="{00000000-0000-0000-0000-000000000000}"/>
          </ac:picMkLst>
        </pc:picChg>
      </pc:sldChg>
      <pc:sldChg chg="modSp mod">
        <pc:chgData name="Baeriswyl Michelle" userId="7dbe6026-e9b7-4e33-982d-84db899c07af" providerId="ADAL" clId="{D8CF2A82-7691-41E5-9D2D-91CA36660B70}" dt="2024-09-19T11:04:24.038" v="55" actId="14100"/>
        <pc:sldMkLst>
          <pc:docMk/>
          <pc:sldMk cId="132041698" sldId="304"/>
        </pc:sldMkLst>
        <pc:spChg chg="mod">
          <ac:chgData name="Baeriswyl Michelle" userId="7dbe6026-e9b7-4e33-982d-84db899c07af" providerId="ADAL" clId="{D8CF2A82-7691-41E5-9D2D-91CA36660B70}" dt="2024-09-19T11:04:19.234" v="53" actId="14100"/>
          <ac:spMkLst>
            <pc:docMk/>
            <pc:sldMk cId="132041698" sldId="304"/>
            <ac:spMk id="3" creationId="{00000000-0000-0000-0000-000000000000}"/>
          </ac:spMkLst>
        </pc:spChg>
        <pc:picChg chg="mod">
          <ac:chgData name="Baeriswyl Michelle" userId="7dbe6026-e9b7-4e33-982d-84db899c07af" providerId="ADAL" clId="{D8CF2A82-7691-41E5-9D2D-91CA36660B70}" dt="2024-09-19T11:04:24.038" v="55" actId="14100"/>
          <ac:picMkLst>
            <pc:docMk/>
            <pc:sldMk cId="132041698" sldId="304"/>
            <ac:picMk id="9" creationId="{132B93C3-16FE-4982-ABCB-492394F530D9}"/>
          </ac:picMkLst>
        </pc:picChg>
      </pc:sldChg>
      <pc:sldChg chg="modSp mod">
        <pc:chgData name="Baeriswyl Michelle" userId="7dbe6026-e9b7-4e33-982d-84db899c07af" providerId="ADAL" clId="{D8CF2A82-7691-41E5-9D2D-91CA36660B70}" dt="2024-09-19T11:04:06.124" v="52" actId="179"/>
        <pc:sldMkLst>
          <pc:docMk/>
          <pc:sldMk cId="3953971798" sldId="322"/>
        </pc:sldMkLst>
        <pc:spChg chg="mod">
          <ac:chgData name="Baeriswyl Michelle" userId="7dbe6026-e9b7-4e33-982d-84db899c07af" providerId="ADAL" clId="{D8CF2A82-7691-41E5-9D2D-91CA36660B70}" dt="2024-09-19T11:04:06.124" v="52" actId="179"/>
          <ac:spMkLst>
            <pc:docMk/>
            <pc:sldMk cId="3953971798" sldId="32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346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458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64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25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33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92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733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12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90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042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471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185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307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249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730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363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44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13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258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0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65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437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622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mdio1uXTQ&amp;feature=emb_tit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tedCC8Tp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Accident-free fun </a:t>
            </a:r>
            <a:br>
              <a:rPr lang="en-GB" dirty="0"/>
            </a:br>
            <a:r>
              <a:rPr lang="en-GB" dirty="0"/>
              <a:t>on the slopes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SafetyKit Skiing/Snowboarding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48E"/>
                </a:solidFill>
              </a:rPr>
              <a:t>Protect yourself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a helmet.</a:t>
            </a:r>
            <a:endParaRPr lang="de-CH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Ski/snowboard helmet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776863" cy="4692179"/>
          </a:xfrm>
        </p:spPr>
        <p:txBody>
          <a:bodyPr>
            <a:noAutofit/>
          </a:bodyPr>
          <a:lstStyle/>
          <a:p>
            <a:pPr lvl="1">
              <a:tabLst>
                <a:tab pos="714375" algn="l"/>
              </a:tabLst>
            </a:pPr>
            <a:r>
              <a:rPr lang="en-GB" dirty="0"/>
              <a:t>Try when you buy, the helmet should neither pinch nor wobble. </a:t>
            </a:r>
          </a:p>
          <a:p>
            <a:pPr lvl="1"/>
            <a:r>
              <a:rPr lang="en-GB" dirty="0"/>
              <a:t>The helmet should also fit well when worn with ski goggles – without pinching or wobbling. </a:t>
            </a:r>
          </a:p>
          <a:p>
            <a:pPr lvl="1"/>
            <a:r>
              <a:rPr lang="en-GB" dirty="0"/>
              <a:t>Adjust the chin straps – there should be a finger’s width between chin and strap.</a:t>
            </a:r>
          </a:p>
          <a:p>
            <a:pPr lvl="1"/>
            <a:endParaRPr lang="de-CH" dirty="0"/>
          </a:p>
          <a:p>
            <a:pPr marL="360363" lvl="1" indent="-360363">
              <a:buNone/>
              <a:tabLst>
                <a:tab pos="538163" algn="l"/>
              </a:tabLst>
            </a:pPr>
            <a:r>
              <a:rPr lang="en-GB" dirty="0">
                <a:sym typeface="Symbol"/>
              </a:rPr>
              <a:t> Helmets with rotation-damping systems, e.g. MIPS or </a:t>
            </a:r>
            <a:r>
              <a:rPr lang="en-GB" dirty="0" err="1">
                <a:sym typeface="Symbol"/>
              </a:rPr>
              <a:t>WaveCel</a:t>
            </a:r>
            <a:r>
              <a:rPr lang="en-GB" dirty="0">
                <a:sym typeface="Symbol"/>
              </a:rPr>
              <a:t>, provide even better head protection.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r>
              <a:rPr lang="en-GB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7" y="1748594"/>
            <a:ext cx="3054085" cy="45811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49DEC6-1C16-8597-59D0-9CF0840A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7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48E"/>
                </a:solidFill>
              </a:rPr>
              <a:t>Protect yourself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a helmet.</a:t>
            </a:r>
            <a:endParaRPr lang="de-CH" dirty="0"/>
          </a:p>
          <a:p>
            <a:pPr lvl="1"/>
            <a:r>
              <a:rPr lang="en-GB" dirty="0"/>
              <a:t>Protect your body.</a:t>
            </a:r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Body protection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36915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Wrist protectors for novice snowboarders</a:t>
            </a:r>
          </a:p>
          <a:p>
            <a:pPr lvl="1"/>
            <a:r>
              <a:rPr lang="en-GB" dirty="0"/>
              <a:t>Back protector, especially when riding in snow parks</a:t>
            </a:r>
          </a:p>
          <a:p>
            <a:pPr lvl="1"/>
            <a:r>
              <a:rPr lang="en-GB" dirty="0"/>
              <a:t>Contact lenses or prescription glasses</a:t>
            </a:r>
          </a:p>
          <a:p>
            <a:pPr lvl="1"/>
            <a:r>
              <a:rPr lang="en-GB" dirty="0"/>
              <a:t>Ski goggles with UV protection</a:t>
            </a:r>
          </a:p>
          <a:p>
            <a:pPr lvl="1"/>
            <a:r>
              <a:rPr lang="en-GB" dirty="0"/>
              <a:t>Functional clothing</a:t>
            </a:r>
          </a:p>
          <a:p>
            <a:r>
              <a:rPr lang="en-GB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FE8E5D-7626-78CB-0330-822D9913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7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848E"/>
                </a:solidFill>
              </a:rPr>
              <a:t>Protect yourself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a helmet.</a:t>
            </a:r>
            <a:endParaRPr lang="de-CH" dirty="0"/>
          </a:p>
          <a:p>
            <a:pPr lvl="1"/>
            <a:r>
              <a:rPr lang="en-GB" dirty="0"/>
              <a:t>Protect your body.</a:t>
            </a:r>
          </a:p>
          <a:p>
            <a:pPr lvl="1"/>
            <a:r>
              <a:rPr lang="en-GB" dirty="0"/>
              <a:t>Check your skis and snowboard.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B1DAEB-5AAC-99B1-0EE4-FF045A30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Skis and snowboard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/>
              <a:t>Maintain your skis/snowboard – sand the edges and wax the runners.</a:t>
            </a:r>
          </a:p>
          <a:p>
            <a:pPr lvl="1"/>
            <a:r>
              <a:rPr lang="en-GB"/>
              <a:t>Replace any defective parts.</a:t>
            </a:r>
          </a:p>
          <a:p>
            <a:pPr lvl="1"/>
            <a:r>
              <a:rPr lang="en-GB"/>
              <a:t>Snowboarders: Adjust the binding and tighten any loose screws.</a:t>
            </a:r>
          </a:p>
          <a:p>
            <a:pPr lvl="1"/>
            <a:r>
              <a:rPr lang="en-GB"/>
              <a:t>Skiers: Have your ski bindings set every year by a specialist retailer and checked on a testing device.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1DF0F-A8D4-2D3D-0994-83B34B18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26" y="4322837"/>
            <a:ext cx="1849548" cy="185629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1DE08C-79E4-901B-03EF-CE15C6AA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1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en-GB" b="1"/>
              <a:t>Know your limits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Protect yourself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101D9B8-5C45-8545-C800-04CE33879F5D}"/>
              </a:ext>
            </a:extLst>
          </p:cNvPr>
          <p:cNvGrpSpPr/>
          <p:nvPr/>
        </p:nvGrpSpPr>
        <p:grpSpPr>
          <a:xfrm>
            <a:off x="701451" y="4293096"/>
            <a:ext cx="11007464" cy="1428058"/>
            <a:chOff x="701451" y="4293096"/>
            <a:chExt cx="11007464" cy="142805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84991D-1171-96B4-B158-2588917CF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4293096"/>
              <a:ext cx="1428058" cy="142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E6ECCD21-41FE-534B-871A-E55E294C5725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4683089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/>
                <a:t>Find your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86078"/>
                </a:solidFill>
              </a:rPr>
              <a:t>Find your space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/>
              <a:t>Leave enough room for other piste users (FIS rules 1, 3, 4, 5).</a:t>
            </a:r>
            <a:endParaRPr lang="de-CH" dirty="0"/>
          </a:p>
          <a:p>
            <a:pPr lvl="1"/>
            <a:r>
              <a:rPr lang="en-GB"/>
              <a:t>Stop where you can easily be seen.</a:t>
            </a:r>
          </a:p>
          <a:p>
            <a:pPr lvl="1"/>
            <a:r>
              <a:rPr lang="en-GB"/>
              <a:t>Obey all signage and markings.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6BD0E9-2278-4979-9222-AA935E79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track of the rules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12908"/>
            <a:ext cx="6984775" cy="1428059"/>
          </a:xfrm>
        </p:spPr>
        <p:txBody>
          <a:bodyPr>
            <a:noAutofit/>
          </a:bodyPr>
          <a:lstStyle/>
          <a:p>
            <a:r>
              <a:rPr lang="en-GB" dirty="0"/>
              <a:t>The International Ski Federation (FIS) rules of conduct and the guidelines of the Swiss Commission for the Prevention of Accidents on Snowsports Infrastructure (SKUS) apply to all users of </a:t>
            </a:r>
            <a:r>
              <a:rPr lang="en-GB" dirty="0" err="1"/>
              <a:t>snowsports</a:t>
            </a:r>
            <a:r>
              <a:rPr lang="en-GB" dirty="0"/>
              <a:t> infrastructure. 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2B93C3-16FE-4982-ABCB-492394F5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988840"/>
            <a:ext cx="2880320" cy="408576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816798-349A-EE2A-A460-DE3D81DA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FIS Rules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8" name="Grafik 7" descr="Ein Bild, das Kleidung, Schuhwerk, Skifahren, Person enthält.  Automatisch generierte Beschreibung">
            <a:extLst>
              <a:ext uri="{FF2B5EF4-FFF2-40B4-BE49-F238E27FC236}">
                <a16:creationId xmlns:a16="http://schemas.microsoft.com/office/drawing/2014/main" id="{DF8D9DF6-4C0A-3FB9-487B-11B5B40B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1156377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C01B61A-0E32-C4F3-9C52-CCB432C3D057}"/>
              </a:ext>
            </a:extLst>
          </p:cNvPr>
          <p:cNvSpPr txBox="1"/>
          <p:nvPr/>
        </p:nvSpPr>
        <p:spPr>
          <a:xfrm>
            <a:off x="3229617" y="1153397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 dirty="0"/>
              <a:t>1.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en-GB" dirty="0"/>
              <a:t>Do not endanger or harm anyone.</a:t>
            </a:r>
          </a:p>
        </p:txBody>
      </p:sp>
      <p:pic>
        <p:nvPicPr>
          <p:cNvPr id="12" name="Grafik 11" descr="Ein Bild, das Skifahren, Schuhwerk, Kleidung, Person enthält.  Automatisch generierte Beschreibung">
            <a:extLst>
              <a:ext uri="{FF2B5EF4-FFF2-40B4-BE49-F238E27FC236}">
                <a16:creationId xmlns:a16="http://schemas.microsoft.com/office/drawing/2014/main" id="{451B9844-D3F4-F158-179D-E1841B7C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7" y="1156377"/>
            <a:ext cx="2416389" cy="241638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0CF287E-736E-446E-F112-23667A99EAF7}"/>
              </a:ext>
            </a:extLst>
          </p:cNvPr>
          <p:cNvSpPr txBox="1"/>
          <p:nvPr/>
        </p:nvSpPr>
        <p:spPr>
          <a:xfrm>
            <a:off x="8657319" y="1156377"/>
            <a:ext cx="2446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 dirty="0"/>
              <a:t>2.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en-GB" dirty="0"/>
              <a:t>Be in control; </a:t>
            </a:r>
            <a:br>
              <a:rPr lang="en-GB" dirty="0"/>
            </a:br>
            <a:r>
              <a:rPr lang="en-GB" dirty="0"/>
              <a:t>adapt your style and speed to your ability and the conditions.</a:t>
            </a:r>
          </a:p>
        </p:txBody>
      </p:sp>
      <p:pic>
        <p:nvPicPr>
          <p:cNvPr id="6" name="Grafik 5" descr="Ein Bild, das Schuhwerk, Kleidung, Person, Snowboardfahren enthält.  Automatisch generierte Beschreibung">
            <a:extLst>
              <a:ext uri="{FF2B5EF4-FFF2-40B4-BE49-F238E27FC236}">
                <a16:creationId xmlns:a16="http://schemas.microsoft.com/office/drawing/2014/main" id="{1DC5DD39-494B-2FD7-413E-84F9F7CBF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3789040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DB0BBA3-637D-EA03-3A9E-8FC0FAC1E9C7}"/>
              </a:ext>
            </a:extLst>
          </p:cNvPr>
          <p:cNvSpPr txBox="1"/>
          <p:nvPr/>
        </p:nvSpPr>
        <p:spPr>
          <a:xfrm>
            <a:off x="3229617" y="3717866"/>
            <a:ext cx="244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3.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en-GB"/>
              <a:t>Respect the route of the skiers and snowboarders ahead of you.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EA1B19-44A2-B735-F5EB-80D8EE7D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747" y="3789040"/>
            <a:ext cx="2416389" cy="240496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87DCAE-F474-EF87-86A9-CFE33BB89706}"/>
              </a:ext>
            </a:extLst>
          </p:cNvPr>
          <p:cNvSpPr txBox="1"/>
          <p:nvPr/>
        </p:nvSpPr>
        <p:spPr>
          <a:xfrm>
            <a:off x="8705994" y="3717866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4.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en-GB"/>
              <a:t>Leave sufficient room when overtaking.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D1913D-E784-E68A-7F28-68C68A11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Casualties by sport – Swiss resident population (Ø 2017–2021)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9CDEBC4-0D39-C839-2564-9EC0FE364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51134"/>
              </p:ext>
            </p:extLst>
          </p:nvPr>
        </p:nvGraphicFramePr>
        <p:xfrm>
          <a:off x="507952" y="1234799"/>
          <a:ext cx="8468368" cy="4663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21219">
                  <a:extLst>
                    <a:ext uri="{9D8B030D-6E8A-4147-A177-3AD203B41FA5}">
                      <a16:colId xmlns:a16="http://schemas.microsoft.com/office/drawing/2014/main" val="2372305496"/>
                    </a:ext>
                  </a:extLst>
                </a:gridCol>
                <a:gridCol w="4247149">
                  <a:extLst>
                    <a:ext uri="{9D8B030D-6E8A-4147-A177-3AD203B41FA5}">
                      <a16:colId xmlns:a16="http://schemas.microsoft.com/office/drawing/2014/main" val="1495738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Type of sport / sport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Casualties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Ball games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120 000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8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/>
                        <a:t>Winter sports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/>
                        <a:t>89 000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en-GB" sz="2000">
                          <a:solidFill>
                            <a:schemeClr val="accent4"/>
                          </a:solidFill>
                        </a:rPr>
                        <a:t>of which skiing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solidFill>
                            <a:schemeClr val="accent4"/>
                          </a:solidFill>
                        </a:rPr>
                        <a:t>52 000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0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en-GB" sz="2000">
                          <a:solidFill>
                            <a:schemeClr val="accent4"/>
                          </a:solidFill>
                        </a:rPr>
                        <a:t>of which snowboarding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solidFill>
                            <a:schemeClr val="accent4"/>
                          </a:solidFill>
                        </a:rPr>
                        <a:t>9 000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78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Cycling and roller sports (excluding road traffic)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42 000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Gymnastics, Athletics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40 000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0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Mountaineering, Hiking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44 000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1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Water sports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19 000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7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Other sports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/>
                        <a:t>72 000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4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427 000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6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FIS Rules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37787B-2C8B-03F4-E377-B33389BC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1" y="1146176"/>
            <a:ext cx="2486224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146441" y="1097417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5. 	</a:t>
            </a:r>
          </a:p>
          <a:p>
            <a:pPr marL="0" lvl="1">
              <a:buNone/>
            </a:pPr>
            <a:r>
              <a:rPr lang="en-GB"/>
              <a:t>Look up the slope before setting off or turning.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596577" y="1116655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 dirty="0"/>
              <a:t>6. 	</a:t>
            </a:r>
          </a:p>
          <a:p>
            <a:pPr marL="0" lvl="1">
              <a:buNone/>
            </a:pPr>
            <a:r>
              <a:rPr lang="en-GB" dirty="0"/>
              <a:t>Only stop at the </a:t>
            </a:r>
            <a:br>
              <a:rPr lang="en-GB" dirty="0"/>
            </a:br>
            <a:r>
              <a:rPr lang="en-GB" dirty="0"/>
              <a:t>edge of the </a:t>
            </a:r>
            <a:r>
              <a:rPr lang="en-GB" dirty="0" err="1"/>
              <a:t>piste</a:t>
            </a:r>
            <a:r>
              <a:rPr lang="en-GB" dirty="0"/>
              <a:t> or where you can be easily seen.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ACC2F4-B857-41FB-0D3D-FA7E5BBEDC4F}"/>
              </a:ext>
            </a:extLst>
          </p:cNvPr>
          <p:cNvSpPr txBox="1"/>
          <p:nvPr/>
        </p:nvSpPr>
        <p:spPr>
          <a:xfrm>
            <a:off x="3161421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7. 	</a:t>
            </a:r>
          </a:p>
          <a:p>
            <a:pPr marL="0" lvl="1">
              <a:buNone/>
            </a:pPr>
            <a:r>
              <a:rPr lang="en-GB"/>
              <a:t>When ascending or descending, keep to the edge of the piste.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BCEB12-65D2-EE2B-4218-A2F56E6A9AD8}"/>
              </a:ext>
            </a:extLst>
          </p:cNvPr>
          <p:cNvSpPr txBox="1"/>
          <p:nvPr/>
        </p:nvSpPr>
        <p:spPr>
          <a:xfrm>
            <a:off x="8630115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8. 	</a:t>
            </a:r>
          </a:p>
          <a:p>
            <a:pPr marL="0" lvl="1">
              <a:buNone/>
            </a:pPr>
            <a:r>
              <a:rPr lang="en-GB"/>
              <a:t>Obey all signage and markings.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D9199-BE9F-3EE8-404E-88DA6974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3AAB6F-F97B-F0BA-9CDE-AE58A12EC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20" y="1146176"/>
            <a:ext cx="2451041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CC6B02-43E3-2BB9-3CF1-3E4981E0D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57" y="3765329"/>
            <a:ext cx="2486223" cy="2508697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254676-F7A8-DB2C-54E2-05716152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95" y="3789040"/>
            <a:ext cx="2451041" cy="2433658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669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FIS Rules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034786" y="1073517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/>
              <a:t>9. 	</a:t>
            </a:r>
          </a:p>
          <a:p>
            <a:pPr marL="0" lvl="1">
              <a:buNone/>
            </a:pPr>
            <a:r>
              <a:rPr lang="en-GB"/>
              <a:t>Provide assistance, alert the emergency services.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472264" y="1151169"/>
            <a:ext cx="244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en-GB" dirty="0"/>
              <a:t>10. 	</a:t>
            </a:r>
          </a:p>
          <a:p>
            <a:pPr marL="0" lvl="1">
              <a:buNone/>
            </a:pPr>
            <a:r>
              <a:rPr lang="en-GB" dirty="0"/>
              <a:t>If you are </a:t>
            </a:r>
            <a:br>
              <a:rPr lang="en-GB" dirty="0"/>
            </a:br>
            <a:r>
              <a:rPr lang="en-GB" dirty="0"/>
              <a:t>involved in or witness an accident: leave your personal details.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FB6B1-B201-9311-624B-CF54B08D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95B4B0-E0C4-43E5-240F-9AE7A686C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1" r="5833"/>
          <a:stretch/>
        </p:blipFill>
        <p:spPr>
          <a:xfrm>
            <a:off x="5949930" y="1146176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59BB60-FCCE-F3FF-9364-381FEACCC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2" y="1156377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75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SKUS Rules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93183"/>
            <a:ext cx="11017223" cy="4383779"/>
          </a:xfrm>
        </p:spPr>
        <p:txBody>
          <a:bodyPr>
            <a:noAutofit/>
          </a:bodyPr>
          <a:lstStyle/>
          <a:p>
            <a:pPr marL="627063" lvl="0" indent="-627063"/>
            <a:r>
              <a:rPr lang="en-GB" dirty="0"/>
              <a:t>1. Always place your snowboard binding-side down in the snow.</a:t>
            </a:r>
          </a:p>
          <a:p>
            <a:pPr marL="627063" lvl="0" indent="-627063"/>
            <a:r>
              <a:rPr lang="en-GB" dirty="0"/>
              <a:t>2. Release your rear leg from the binding on ski lifts and chairlifts.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D6FEBE-6B17-E96D-F783-68FEB488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>
                <a:solidFill>
                  <a:prstClr val="black"/>
                </a:solidFill>
              </a:rPr>
              <a:t>Video “</a:t>
            </a:r>
            <a:r>
              <a:rPr lang="en-GB">
                <a:hlinkClick r:id="rId3"/>
              </a:rPr>
              <a:t>Get piste perfect</a:t>
            </a:r>
            <a:r>
              <a:rPr lang="en-GB">
                <a:solidFill>
                  <a:prstClr val="black"/>
                </a:solidFill>
              </a:rPr>
              <a:t>”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Freeriding: Five key tips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56895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When deep-snow skiing, use the secured, yellow-marked runs.</a:t>
            </a:r>
          </a:p>
          <a:p>
            <a:pPr lvl="1"/>
            <a:r>
              <a:rPr lang="en-GB" dirty="0"/>
              <a:t>If you want to leave the secured runs: take an avalanche course and/or ...</a:t>
            </a:r>
          </a:p>
          <a:p>
            <a:pPr lvl="1"/>
            <a:r>
              <a:rPr lang="en-GB" dirty="0"/>
              <a:t>... join a group led by an experienced guide.</a:t>
            </a:r>
            <a:endParaRPr lang="de-DE" dirty="0"/>
          </a:p>
          <a:p>
            <a:pPr lvl="1"/>
            <a:r>
              <a:rPr lang="en-GB" dirty="0"/>
              <a:t>Get up-to-date info on the current conditions.</a:t>
            </a:r>
          </a:p>
          <a:p>
            <a:pPr lvl="1"/>
            <a:r>
              <a:rPr lang="en-GB" dirty="0"/>
              <a:t>Carry a charged mobile phone and emergency equipment: avalanche transceiver (rescue beacon), probe, shovel</a:t>
            </a:r>
          </a:p>
          <a:p>
            <a:pPr lvl="1"/>
            <a:r>
              <a:rPr lang="en-GB" dirty="0"/>
              <a:t>An avalanche airbag backpack is recommended. </a:t>
            </a:r>
            <a:br>
              <a:rPr lang="en-GB" dirty="0"/>
            </a:b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20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Video “</a:t>
            </a:r>
            <a:r>
              <a:rPr lang="en-GB" dirty="0">
                <a:hlinkClick r:id="rId3"/>
              </a:rPr>
              <a:t>Safer off-piste</a:t>
            </a:r>
            <a:r>
              <a:rPr lang="en-GB" dirty="0"/>
              <a:t>”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More accident prevention tips: bfu.ch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Over 90 % of skiing and snowboarding accidents are self-caused.</a:t>
            </a:r>
          </a:p>
          <a:p>
            <a:endParaRPr lang="de-CH" dirty="0"/>
          </a:p>
          <a:p>
            <a:r>
              <a:rPr lang="en-GB"/>
              <a:t>Follow these tips to get the most out of your day on the slopes.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C14901-B6C2-FAB7-96A9-7587F5F8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052549"/>
            <a:ext cx="3314081" cy="4752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36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en-GB" b="1"/>
              <a:t>Know your limits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Protect yourself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84991D-1171-96B4-B158-2588917C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4293096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6ECCD21-41FE-534B-871A-E55E294C5725}"/>
              </a:ext>
            </a:extLst>
          </p:cNvPr>
          <p:cNvSpPr txBox="1">
            <a:spLocks/>
          </p:cNvSpPr>
          <p:nvPr/>
        </p:nvSpPr>
        <p:spPr>
          <a:xfrm>
            <a:off x="2851930" y="4683089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Find your space</a:t>
            </a:r>
          </a:p>
        </p:txBody>
      </p:sp>
    </p:spTree>
    <p:extLst>
      <p:ext uri="{BB962C8B-B14F-4D97-AF65-F5344CB8AC3E}">
        <p14:creationId xmlns:p14="http://schemas.microsoft.com/office/powerpoint/2010/main" val="32800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en-GB" b="1"/>
              <a:t>Know your limits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Know your limits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71647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Be prepared: Adopt the right mindset and warm up before hitting the slopes.  </a:t>
            </a:r>
          </a:p>
          <a:p>
            <a:pPr lvl="2"/>
            <a:r>
              <a:rPr lang="en-GB" dirty="0"/>
              <a:t>Exercise your core and leg muscles and train your balance.</a:t>
            </a:r>
          </a:p>
          <a:p>
            <a:pPr lvl="2"/>
            <a:r>
              <a:rPr lang="en-GB" dirty="0"/>
              <a:t>Take a course to improve your technique under guidance.</a:t>
            </a:r>
          </a:p>
          <a:p>
            <a:pPr lvl="1"/>
            <a:r>
              <a:rPr lang="en-GB" dirty="0"/>
              <a:t>Adapt your speed.</a:t>
            </a:r>
          </a:p>
          <a:p>
            <a:pPr lvl="2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48780-1CDD-C97A-88FB-6F42DB0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150224-F5D4-944A-2E5D-E69E879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Adapt your speed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2133CE-4250-F81E-E589-04D0771A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E609BA-1B4D-2AA5-28E7-3C2C19963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51A412-01BA-0FD5-05CF-1DEB8E87CA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3727" y="2492896"/>
            <a:ext cx="7092873" cy="3744392"/>
          </a:xfrm>
        </p:spPr>
        <p:txBody>
          <a:bodyPr/>
          <a:lstStyle/>
          <a:p>
            <a:r>
              <a:rPr lang="en-GB"/>
              <a:t>Skiers and snowboarders are often travelling faster than they might think – it takes no time at all to reach a speed of 50 km/h. </a:t>
            </a:r>
          </a:p>
          <a:p>
            <a:r>
              <a:rPr lang="en-GB"/>
              <a:t>A collision with a stationary obstacle at this speed is comparable to a fall from 10 metres height. 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FC0308-72DC-FF2B-F3D9-4A02E6B9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F3C1043-A39F-E8D7-85CF-6FCC11AF128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r="28392"/>
          <a:stretch/>
        </p:blipFill>
        <p:spPr bwMode="auto">
          <a:xfrm>
            <a:off x="263525" y="1268413"/>
            <a:ext cx="38163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EBA9C7-9FDB-DA80-A565-92A1C283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Know your limits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897" y="1805286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Be prepared: Adopt the right mindset and warm up before hitting the slopes.  </a:t>
            </a:r>
          </a:p>
          <a:p>
            <a:pPr lvl="1"/>
            <a:r>
              <a:rPr lang="en-GB" dirty="0"/>
              <a:t>Adapt your speed.</a:t>
            </a:r>
          </a:p>
          <a:p>
            <a:pPr lvl="1"/>
            <a:r>
              <a:rPr lang="en-GB" dirty="0"/>
              <a:t>Take breaks.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D1DD83-3514-CF81-1C0A-6298E2D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en-GB" b="1"/>
              <a:t>Know your limits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68B7C09-B06E-4853-AE32-BCC76B5DAADD}"/>
              </a:ext>
            </a:extLst>
          </p:cNvPr>
          <p:cNvGrpSpPr/>
          <p:nvPr/>
        </p:nvGrpSpPr>
        <p:grpSpPr>
          <a:xfrm>
            <a:off x="701451" y="2636912"/>
            <a:ext cx="11007464" cy="1440160"/>
            <a:chOff x="701451" y="2636912"/>
            <a:chExt cx="11007464" cy="144016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041012A-B868-A78D-277A-B28AF005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2636912"/>
              <a:ext cx="1428058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8216A28-0DF5-1CE2-1A40-E1F64AA43477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3032956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/>
                <a:t>Protect yourself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4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6E6CB-DDC5-40CB-A374-27F83FEB90E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28b27246-006c-4c52-ba09-a14edd98252a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DA0A0-5947-4E85-9324-A9860CFC0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836</Words>
  <Application>Microsoft Office PowerPoint</Application>
  <PresentationFormat>Breitbild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BFU Suisse</vt:lpstr>
      <vt:lpstr>BFU Suisse </vt:lpstr>
      <vt:lpstr>BFU Suisse Medium</vt:lpstr>
      <vt:lpstr>Suisse Int'l</vt:lpstr>
      <vt:lpstr>Symbol</vt:lpstr>
      <vt:lpstr>Design bfu</vt:lpstr>
      <vt:lpstr>Accident-free fun  on the slopes</vt:lpstr>
      <vt:lpstr>Casualties by sport – Swiss resident population (Ø 2017–2021)</vt:lpstr>
      <vt:lpstr>PowerPoint-Präsentation</vt:lpstr>
      <vt:lpstr>PowerPoint-Präsentation</vt:lpstr>
      <vt:lpstr>PowerPoint-Präsentation</vt:lpstr>
      <vt:lpstr>Know your limits</vt:lpstr>
      <vt:lpstr>Adapt your speed</vt:lpstr>
      <vt:lpstr>Know your limits</vt:lpstr>
      <vt:lpstr>PowerPoint-Präsentation</vt:lpstr>
      <vt:lpstr>Protect yourself</vt:lpstr>
      <vt:lpstr>Ski/snowboard helmet</vt:lpstr>
      <vt:lpstr>Protect yourself</vt:lpstr>
      <vt:lpstr>Body protection</vt:lpstr>
      <vt:lpstr>Protect yourself</vt:lpstr>
      <vt:lpstr>Skis and snowboard</vt:lpstr>
      <vt:lpstr>PowerPoint-Präsentation</vt:lpstr>
      <vt:lpstr>Find your space</vt:lpstr>
      <vt:lpstr>Keep track of the rules</vt:lpstr>
      <vt:lpstr>FIS Rules</vt:lpstr>
      <vt:lpstr>FIS Rules</vt:lpstr>
      <vt:lpstr>FIS Rules</vt:lpstr>
      <vt:lpstr>SKUS Rules</vt:lpstr>
      <vt:lpstr>PowerPoint-Präsentation</vt:lpstr>
      <vt:lpstr>Freeriding: Five key tips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Baeriswyl Michelle</dc:creator>
  <cp:lastModifiedBy>Baeriswyl Michelle</cp:lastModifiedBy>
  <cp:revision>47</cp:revision>
  <cp:lastPrinted>2024-07-08T09:31:44Z</cp:lastPrinted>
  <dcterms:created xsi:type="dcterms:W3CDTF">2019-07-08T10:42:09Z</dcterms:created>
  <dcterms:modified xsi:type="dcterms:W3CDTF">2024-09-19T11:04:47Z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