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62" r:id="rId5"/>
    <p:sldId id="306" r:id="rId6"/>
    <p:sldId id="314" r:id="rId7"/>
    <p:sldId id="313" r:id="rId8"/>
    <p:sldId id="315" r:id="rId9"/>
    <p:sldId id="296" r:id="rId10"/>
    <p:sldId id="310" r:id="rId11"/>
    <p:sldId id="311" r:id="rId12"/>
    <p:sldId id="312" r:id="rId13"/>
    <p:sldId id="307" r:id="rId14"/>
    <p:sldId id="290" r:id="rId15"/>
    <p:sldId id="286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13330-EE36-43C0-92D7-B1DE586517F1}" v="1" dt="2023-05-23T08:18:23.858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9964" autoAdjust="0"/>
  </p:normalViewPr>
  <p:slideViewPr>
    <p:cSldViewPr showGuides="1">
      <p:cViewPr varScale="1">
        <p:scale>
          <a:sx n="81" d="100"/>
          <a:sy n="81" d="100"/>
        </p:scale>
        <p:origin x="33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hrbach Sven" userId="a5e3dc87-bb69-457e-b112-b7df1aceb03b" providerId="ADAL" clId="{55531A96-CFDB-42AF-AF77-88CC3AAC21F1}"/>
    <pc:docChg chg="modSld">
      <pc:chgData name="Rohrbach Sven" userId="a5e3dc87-bb69-457e-b112-b7df1aceb03b" providerId="ADAL" clId="{55531A96-CFDB-42AF-AF77-88CC3AAC21F1}" dt="2023-05-23T09:33:59.035" v="1" actId="20577"/>
      <pc:docMkLst>
        <pc:docMk/>
      </pc:docMkLst>
      <pc:sldChg chg="modSp mod">
        <pc:chgData name="Rohrbach Sven" userId="a5e3dc87-bb69-457e-b112-b7df1aceb03b" providerId="ADAL" clId="{55531A96-CFDB-42AF-AF77-88CC3AAC21F1}" dt="2023-05-23T09:33:59.035" v="1" actId="20577"/>
        <pc:sldMkLst>
          <pc:docMk/>
          <pc:sldMk cId="2413918040" sldId="286"/>
        </pc:sldMkLst>
        <pc:spChg chg="mod">
          <ac:chgData name="Rohrbach Sven" userId="a5e3dc87-bb69-457e-b112-b7df1aceb03b" providerId="ADAL" clId="{55531A96-CFDB-42AF-AF77-88CC3AAC21F1}" dt="2023-05-23T09:33:59.035" v="1" actId="20577"/>
          <ac:spMkLst>
            <pc:docMk/>
            <pc:sldMk cId="2413918040" sldId="286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33713330-EE36-43C0-92D7-B1DE586517F1}"/>
    <pc:docChg chg="custSel modMainMaster">
      <pc:chgData name="Baeriswyl Michelle" userId="7dbe6026-e9b7-4e33-982d-84db899c07af" providerId="ADAL" clId="{33713330-EE36-43C0-92D7-B1DE586517F1}" dt="2023-05-23T08:18:23.858" v="2"/>
      <pc:docMkLst>
        <pc:docMk/>
      </pc:docMkLst>
      <pc:sldMasterChg chg="modSldLayout">
        <pc:chgData name="Baeriswyl Michelle" userId="7dbe6026-e9b7-4e33-982d-84db899c07af" providerId="ADAL" clId="{33713330-EE36-43C0-92D7-B1DE586517F1}" dt="2023-05-23T08:18:23.858" v="2"/>
        <pc:sldMasterMkLst>
          <pc:docMk/>
          <pc:sldMasterMk cId="1011663896" sldId="2147483657"/>
        </pc:sldMasterMkLst>
        <pc:sldLayoutChg chg="addSp delSp modSp mod">
          <pc:chgData name="Baeriswyl Michelle" userId="7dbe6026-e9b7-4e33-982d-84db899c07af" providerId="ADAL" clId="{33713330-EE36-43C0-92D7-B1DE586517F1}" dt="2023-05-23T08:18:23.858" v="2"/>
          <pc:sldLayoutMkLst>
            <pc:docMk/>
            <pc:sldMasterMk cId="1011663896" sldId="2147483657"/>
            <pc:sldLayoutMk cId="3891886669" sldId="2147483658"/>
          </pc:sldLayoutMkLst>
          <pc:spChg chg="del">
            <ac:chgData name="Baeriswyl Michelle" userId="7dbe6026-e9b7-4e33-982d-84db899c07af" providerId="ADAL" clId="{33713330-EE36-43C0-92D7-B1DE586517F1}" dt="2023-05-23T08:18:06.931" v="0" actId="478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del">
            <ac:chgData name="Baeriswyl Michelle" userId="7dbe6026-e9b7-4e33-982d-84db899c07af" providerId="ADAL" clId="{33713330-EE36-43C0-92D7-B1DE586517F1}" dt="2023-05-23T08:18:08.332" v="1" actId="478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  <pc:picChg chg="add mod">
            <ac:chgData name="Baeriswyl Michelle" userId="7dbe6026-e9b7-4e33-982d-84db899c07af" providerId="ADAL" clId="{33713330-EE36-43C0-92D7-B1DE586517F1}" dt="2023-05-23T08:18:23.858" v="2"/>
            <ac:picMkLst>
              <pc:docMk/>
              <pc:sldMasterMk cId="1011663896" sldId="2147483657"/>
              <pc:sldLayoutMk cId="3891886669" sldId="2147483658"/>
              <ac:picMk id="4" creationId="{6AABB5A9-94D3-69E1-78A9-A6AE349B0059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9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068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198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881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00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00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571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757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179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Titel</a:t>
            </a:r>
            <a:endParaRPr lang="fr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Datum</a:t>
            </a:r>
            <a:r>
              <a:rPr lang="fr-CH" noProof="0" dirty="0"/>
              <a:t>, </a:t>
            </a:r>
            <a:r>
              <a:rPr lang="fr-CH" noProof="0" dirty="0" err="1"/>
              <a:t>Untertitel</a:t>
            </a:r>
            <a:endParaRPr lang="fr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Vorname</a:t>
            </a:r>
            <a:r>
              <a:rPr lang="fr-CH" noProof="0" dirty="0"/>
              <a:t> Name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pic>
        <p:nvPicPr>
          <p:cNvPr id="4" name="Grafik 3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6AABB5A9-94D3-69E1-78A9-A6AE349B0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87" y="473325"/>
            <a:ext cx="2246353" cy="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BJ7aGT-U7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%2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780927"/>
            <a:ext cx="7632327" cy="1584177"/>
          </a:xfrm>
        </p:spPr>
        <p:txBody>
          <a:bodyPr/>
          <a:lstStyle/>
          <a:p>
            <a:br>
              <a:rPr lang="fr-CH" dirty="0"/>
            </a:br>
            <a:r>
              <a:rPr lang="fr-CH" dirty="0"/>
              <a:t>La sécurité à vélo: plus qu’une simple question de chance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Équipez votre vélo correctement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01199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fr-CH" sz="2200" dirty="0"/>
              <a:t>La loi prescrit l’équipement suivant pour le vélo:</a:t>
            </a:r>
          </a:p>
          <a:p>
            <a:pPr lvl="1"/>
            <a:r>
              <a:rPr lang="fr-CH" sz="2200" dirty="0"/>
              <a:t>Éclairage non clignotant, blanc à l’avant et rouge à l’arrière, fixe ou amovible, visible à 100 m de nuit et par beau temps.</a:t>
            </a:r>
          </a:p>
          <a:p>
            <a:pPr lvl="1"/>
            <a:r>
              <a:rPr lang="fr-CH" sz="2200" dirty="0"/>
              <a:t>Catadioptres ou feuilles réfléchissantes fixes, blanc(</a:t>
            </a:r>
            <a:r>
              <a:rPr lang="fr-CH" sz="2200" dirty="0" err="1"/>
              <a:t>he</a:t>
            </a:r>
            <a:r>
              <a:rPr lang="fr-CH" sz="2200" dirty="0"/>
              <a:t>) à l’avant et rouge à l’arrière, avec une surface réfléchissante de 10 cm</a:t>
            </a:r>
            <a:r>
              <a:rPr lang="fr-CH" sz="2200" baseline="30000" dirty="0"/>
              <a:t>2</a:t>
            </a:r>
            <a:r>
              <a:rPr lang="fr-CH" sz="2200" dirty="0"/>
              <a:t> au moins et visibles à 100 m.</a:t>
            </a:r>
          </a:p>
          <a:p>
            <a:pPr lvl="1"/>
            <a:r>
              <a:rPr lang="fr-CH" sz="2200" dirty="0"/>
              <a:t>Catadioptres à l’avant et à l’arrière des pédales (sauf pour les pédales de course et les pédales de sécurité).</a:t>
            </a:r>
          </a:p>
          <a:p>
            <a:pPr lvl="1"/>
            <a:r>
              <a:rPr lang="fr-CH" sz="2200" dirty="0"/>
              <a:t>Pneus dont la toile n’est pas apparente.</a:t>
            </a:r>
          </a:p>
          <a:p>
            <a:pPr lvl="1"/>
            <a:r>
              <a:rPr lang="fr-CH" sz="2200" dirty="0"/>
              <a:t>Frein puissant à chaque roue.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837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fr-CH" dirty="0">
                <a:solidFill>
                  <a:prstClr val="black"/>
                </a:solidFill>
              </a:rPr>
              <a:t>Vidéo «</a:t>
            </a:r>
            <a:r>
              <a:rPr lang="fr-CH" dirty="0">
                <a:hlinkClick r:id="rId3"/>
              </a:rPr>
              <a:t>Faire du vélo</a:t>
            </a:r>
            <a:r>
              <a:rPr lang="fr-CH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Plus d’informations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952" y="1476048"/>
            <a:ext cx="11132663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dirty="0"/>
              <a:t>Découvrez plus de conseils en matière de prévention des accidents sur </a:t>
            </a:r>
            <a:br>
              <a:rPr lang="fr-CH" dirty="0"/>
            </a:br>
            <a:r>
              <a:rPr lang="fr-CH" dirty="0"/>
              <a:t>bpa</a:t>
            </a:r>
            <a:r>
              <a:rPr lang="fr-CH"/>
              <a:t>.ch  </a:t>
            </a: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39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5B7B03-19FC-ABB2-441A-E8621AC0D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7" r="2" b="2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00649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 dirty="0"/>
              <a:t>En Suisse, plus de trois millions de personnes font du vélo.</a:t>
            </a:r>
          </a:p>
          <a:p>
            <a:pPr marL="0" lvl="1" indent="0">
              <a:buNone/>
            </a:pPr>
            <a:r>
              <a:rPr lang="fr-CH" dirty="0"/>
              <a:t>Hélas, cet engouement s’accompagne aussi d’un risque d’accident. </a:t>
            </a:r>
          </a:p>
          <a:p>
            <a:pPr marL="0" lvl="1" indent="0">
              <a:buNone/>
            </a:pPr>
            <a:r>
              <a:rPr lang="fr-CH" dirty="0"/>
              <a:t>Voici nos conseils pour arriver à bon port.</a:t>
            </a:r>
          </a:p>
          <a:p>
            <a:pPr marL="273050" lvl="1" indent="-27305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Anticipez et roulez prudemment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 dirty="0"/>
              <a:t>Les cyclistes qui anticipent, roulent prudemment et sont prêts à freiner peuvent identifier les dangers à temps et réagir de manière appropriée.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EA5D739-E521-07B0-5710-ECE58CC28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20A135-1378-857B-5DE5-8E19F4345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49" b="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4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Circulez au milieu de la voie dans les giratoires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 dirty="0"/>
              <a:t>Dans un giratoire, circulez au milieu de la chaussée. L’obligation de tenir sa droite ne s’applique pas, ce qui permet d’éviter les conflits avec les véhicules à moteur tentés de dépasser les cyclistes.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F250E8-C3E1-378F-8F10-D61AA0613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66" y="1556792"/>
            <a:ext cx="5472610" cy="45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8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Rendez-vous visible, même de jour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1EB74D9-BAC3-4A5B-3992-14DC14E51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95000"/>
              </a:lnSpc>
              <a:buNone/>
            </a:pPr>
            <a:r>
              <a:rPr lang="fr-CH" sz="2200" dirty="0"/>
              <a:t>Qui réfléchit est vu plus tôt et mieux. C’est vrai non seulement en cas de mauvais temps, au crépuscule et la nuit, mais aussi la journée.</a:t>
            </a:r>
          </a:p>
          <a:p>
            <a:pPr lvl="1">
              <a:lnSpc>
                <a:spcPct val="95000"/>
              </a:lnSpc>
            </a:pPr>
            <a:r>
              <a:rPr lang="fr-CH" sz="2200" dirty="0"/>
              <a:t>Portez des vêtements clairs ou voyants, dans l’idéal un gilet </a:t>
            </a:r>
            <a:r>
              <a:rPr lang="fr-CH" sz="2200"/>
              <a:t>de sécurité.</a:t>
            </a:r>
            <a:endParaRPr lang="fr-CH" sz="2200" dirty="0"/>
          </a:p>
          <a:p>
            <a:pPr lvl="1">
              <a:lnSpc>
                <a:spcPct val="95000"/>
              </a:lnSpc>
            </a:pPr>
            <a:r>
              <a:rPr lang="fr-CH" sz="2200" dirty="0"/>
              <a:t>Portez en plus des éléments réfléchissants la nuit, en particulier sur les parties du corps qui sont en mouvement.</a:t>
            </a:r>
          </a:p>
          <a:p>
            <a:pPr lvl="1">
              <a:lnSpc>
                <a:spcPct val="95000"/>
              </a:lnSpc>
            </a:pPr>
            <a:r>
              <a:rPr lang="fr-CH" sz="2200" i="0" dirty="0">
                <a:effectLst/>
              </a:rPr>
              <a:t>Des catadioptres sur les rayons ou des pneus réfléchissants augmentent votre visibilité latérale.</a:t>
            </a:r>
          </a:p>
          <a:p>
            <a:pPr marL="0" lvl="1" indent="0">
              <a:lnSpc>
                <a:spcPct val="95000"/>
              </a:lnSpc>
              <a:buNone/>
            </a:pPr>
            <a:endParaRPr lang="de-CH" sz="2200" spc="10" dirty="0">
              <a:effectLst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CE162F-BF16-8B54-0915-F979B8CC3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337977"/>
            <a:ext cx="3096344" cy="44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1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Roulez toujours avec un casque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 fontScale="92500"/>
          </a:bodyPr>
          <a:lstStyle/>
          <a:p>
            <a:pPr lvl="1"/>
            <a:r>
              <a:rPr lang="fr-CH"/>
              <a:t>Portez un casque de vélo conforme à la norme EN 1078.</a:t>
            </a:r>
          </a:p>
          <a:p>
            <a:pPr lvl="1"/>
            <a:r>
              <a:rPr lang="fr-CH"/>
              <a:t>Essayez le casque avant de l’acheter: il doit être bien adapté, sans serrer ni bouger.</a:t>
            </a:r>
          </a:p>
          <a:p>
            <a:pPr lvl="1"/>
            <a:r>
              <a:rPr lang="fr-CH"/>
              <a:t>Veillez à ce que le casque soit bien visible.</a:t>
            </a:r>
          </a:p>
          <a:p>
            <a:pPr lvl="1"/>
            <a:r>
              <a:rPr lang="fr-CH"/>
              <a:t>Nettoyez le casque à l’eau et au savon.</a:t>
            </a:r>
          </a:p>
          <a:p>
            <a:pPr lvl="1"/>
            <a:r>
              <a:rPr lang="fr-CH"/>
              <a:t>Remplacez-le s’il a subi un choc important ou selon les instructions du fabricant.</a:t>
            </a:r>
          </a:p>
          <a:p>
            <a:pPr lvl="1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D14168-DE44-E60C-97F6-E75D6691B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586821-E4DC-C1FE-6312-E0931F97F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5221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21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/>
              <a:t>Resserrez le casque au moyen de la molette de réglage à l’arrière: il ne doit pas bouger, même avec la jugulaire ouverte.</a:t>
            </a:r>
          </a:p>
        </p:txBody>
      </p:sp>
      <p:pic>
        <p:nvPicPr>
          <p:cNvPr id="16" name="Grafik 15" descr="Ein Bild, das draußen, tragen, Helm enthält.&#10;&#10;Automatisch generierte Beschreibung">
            <a:extLst>
              <a:ext uri="{FF2B5EF4-FFF2-40B4-BE49-F238E27FC236}">
                <a16:creationId xmlns:a16="http://schemas.microsoft.com/office/drawing/2014/main" id="{E3C62059-D5A2-B39B-30F0-2901DC897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Mettez le casque de vélo correctement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5EB9866-784F-7C01-09A9-2ABC70EC2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Mettez le casque de vélo correctement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6A21D2-F025-3772-14B4-1E03B974E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8BD4D5-041D-6EE3-2415-A4660A096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 dirty="0"/>
              <a:t>Le casque est à deux largeurs de doigt au-dessus du nez.</a:t>
            </a:r>
          </a:p>
          <a:p>
            <a:pPr marL="0" lvl="1" indent="0">
              <a:buNone/>
            </a:pPr>
            <a:r>
              <a:rPr lang="fr-CH" dirty="0"/>
              <a:t>Les sangles se rejoignent juste en dessous de l’oreille.</a:t>
            </a:r>
          </a:p>
        </p:txBody>
      </p:sp>
    </p:spTree>
    <p:extLst>
      <p:ext uri="{BB962C8B-B14F-4D97-AF65-F5344CB8AC3E}">
        <p14:creationId xmlns:p14="http://schemas.microsoft.com/office/powerpoint/2010/main" val="173195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CH" dirty="0"/>
              <a:t>Serrez les sangles de manière uniforme et de sorte à pouvoir placer un ou deux doigts entre le menton et la jugulaire.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BCDE64-D72E-DB8C-8183-9C10650F5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1129" b="2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Mettez le casque de vélo correctement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64C2A8E-7BAC-7E2F-F2B1-2E448FB9E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943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1" ma:contentTypeDescription="Ein neues Dokument erstellen." ma:contentTypeScope="" ma:versionID="0bd90f1d9d952f827378aae9eb23fc64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9346040259acad0a115d19960d0b7dd3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dba083e-698d-45a0-b3a2-d11057fabc67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ED1A04-F951-4EE8-BDFA-27082A11A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963958-12C6-40F8-9D24-81707E075516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28b27246-006c-4c52-ba09-a14edd98252a"/>
    <ds:schemaRef ds:uri="http://purl.org/dc/elements/1.1/"/>
    <ds:schemaRef ds:uri="http://purl.org/dc/terms/"/>
    <ds:schemaRef ds:uri="http://schemas.microsoft.com/office/infopath/2007/PartnerControls"/>
    <ds:schemaRef ds:uri="bb4941f2-48be-4bb0-a3d9-a0ff0057a96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518</Words>
  <Application>Microsoft Office PowerPoint</Application>
  <PresentationFormat>Breitbild</PresentationFormat>
  <Paragraphs>61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BFU Suisse</vt:lpstr>
      <vt:lpstr>BFU Suisse </vt:lpstr>
      <vt:lpstr>BFU Suisse Medium</vt:lpstr>
      <vt:lpstr>Suisse Int'l</vt:lpstr>
      <vt:lpstr>Design bfu</vt:lpstr>
      <vt:lpstr> La sécurité à vélo: plus qu’une simple question de chance</vt:lpstr>
      <vt:lpstr>PowerPoint-Präsentation</vt:lpstr>
      <vt:lpstr>Anticipez et roulez prudemment</vt:lpstr>
      <vt:lpstr>Circulez au milieu de la voie dans les giratoires</vt:lpstr>
      <vt:lpstr>Rendez-vous visible, même de jour</vt:lpstr>
      <vt:lpstr>Roulez toujours avec un casque</vt:lpstr>
      <vt:lpstr>Mettez le casque de vélo correctement</vt:lpstr>
      <vt:lpstr>Mettez le casque de vélo correctement</vt:lpstr>
      <vt:lpstr>Mettez le casque de vélo correctement</vt:lpstr>
      <vt:lpstr>Équipez votre vélo correctement</vt:lpstr>
      <vt:lpstr>PowerPoint-Präsentation</vt:lpstr>
      <vt:lpstr>Plus d’informations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Rohrbach Sven</cp:lastModifiedBy>
  <cp:revision>38</cp:revision>
  <cp:lastPrinted>2020-02-05T11:31:12Z</cp:lastPrinted>
  <dcterms:created xsi:type="dcterms:W3CDTF">2019-07-18T09:51:56Z</dcterms:created>
  <dcterms:modified xsi:type="dcterms:W3CDTF">2023-05-23T09:34:01Z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